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2ED35-04A4-467B-8E85-7ABB6FC68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33722"/>
            <a:ext cx="7766936" cy="1096899"/>
          </a:xfrm>
        </p:spPr>
        <p:txBody>
          <a:bodyPr/>
          <a:lstStyle/>
          <a:p>
            <a:r>
              <a:rPr lang="de-DE" dirty="0"/>
              <a:t>Mittelschule Lochham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2D3D0E-A28E-4D56-AD89-7C98D84BB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563" y="437241"/>
            <a:ext cx="7766936" cy="109689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5A7685-EE6D-4042-AE4D-A46DD2E4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65" y="788099"/>
            <a:ext cx="4676140" cy="6305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006994-E647-4DE1-B6BF-78BD7F43F4C0}"/>
              </a:ext>
            </a:extLst>
          </p:cNvPr>
          <p:cNvSpPr txBox="1"/>
          <p:nvPr/>
        </p:nvSpPr>
        <p:spPr>
          <a:xfrm>
            <a:off x="1544563" y="3429000"/>
            <a:ext cx="60987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in Gräfelfing</a:t>
            </a:r>
          </a:p>
          <a:p>
            <a:endParaRPr lang="de-DE" dirty="0"/>
          </a:p>
          <a:p>
            <a:r>
              <a:rPr lang="de-DE" dirty="0"/>
              <a:t>Adalbert-Stifter-Platz 1</a:t>
            </a:r>
          </a:p>
          <a:p>
            <a:r>
              <a:rPr lang="de-DE" dirty="0"/>
              <a:t>82166 Gräfelfing</a:t>
            </a:r>
          </a:p>
          <a:p>
            <a:endParaRPr lang="de-DE" dirty="0"/>
          </a:p>
          <a:p>
            <a:r>
              <a:rPr lang="de-DE" dirty="0"/>
              <a:t>Telefon:	0 89 – 854 26 16</a:t>
            </a:r>
          </a:p>
          <a:p>
            <a:r>
              <a:rPr lang="de-DE" dirty="0"/>
              <a:t>Telefax:	0 89 – 854 91 22</a:t>
            </a:r>
          </a:p>
          <a:p>
            <a:r>
              <a:rPr lang="de-DE" dirty="0"/>
              <a:t>E-Mail:	verwaltung@gms-lochham.de</a:t>
            </a:r>
          </a:p>
          <a:p>
            <a:r>
              <a:rPr lang="de-DE" dirty="0"/>
              <a:t>Internet:	www.gms-lochham.de</a:t>
            </a:r>
          </a:p>
        </p:txBody>
      </p:sp>
    </p:spTree>
    <p:extLst>
      <p:ext uri="{BB962C8B-B14F-4D97-AF65-F5344CB8AC3E}">
        <p14:creationId xmlns:p14="http://schemas.microsoft.com/office/powerpoint/2010/main" val="59504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2386-9909-4155-AB5D-05955CD7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Abschlüsse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5B56E-715D-47EB-936B-9467125129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altLang="de-DE" b="1" u="sng" dirty="0"/>
              <a:t>Erfolgreicher Mittelschulabschluss</a:t>
            </a:r>
          </a:p>
          <a:p>
            <a:pPr>
              <a:buNone/>
            </a:pPr>
            <a:endParaRPr lang="de-DE" altLang="de-DE" b="1" dirty="0"/>
          </a:p>
          <a:p>
            <a:r>
              <a:rPr lang="de-DE" altLang="de-DE" b="1" u="sng" dirty="0"/>
              <a:t>Qualifizierender Mittelschulabschluss (Quali)</a:t>
            </a:r>
          </a:p>
          <a:p>
            <a:pPr>
              <a:buNone/>
            </a:pPr>
            <a:r>
              <a:rPr lang="de-DE" altLang="de-DE" b="1" dirty="0"/>
              <a:t>	(besondere Leistungsfeststellung </a:t>
            </a:r>
          </a:p>
          <a:p>
            <a:pPr>
              <a:buNone/>
            </a:pPr>
            <a:r>
              <a:rPr lang="de-DE" altLang="de-DE" b="1" dirty="0"/>
              <a:t>	am Ende der 9. Klasse)</a:t>
            </a:r>
          </a:p>
          <a:p>
            <a:r>
              <a:rPr lang="de-DE" altLang="de-DE" b="1" u="sng" dirty="0"/>
              <a:t>Mittlerer Schulabschluss</a:t>
            </a:r>
          </a:p>
          <a:p>
            <a:pPr>
              <a:buNone/>
            </a:pPr>
            <a:r>
              <a:rPr lang="de-DE" altLang="de-DE" b="1" dirty="0"/>
              <a:t>	Besuch der M-Klassen bis zur 10. Kl.</a:t>
            </a:r>
          </a:p>
          <a:p>
            <a:pPr>
              <a:buNone/>
            </a:pPr>
            <a:r>
              <a:rPr lang="de-DE" altLang="de-DE" b="1" dirty="0"/>
              <a:t>	D, M, E </a:t>
            </a:r>
            <a:r>
              <a:rPr lang="de-DE" altLang="de-DE" b="1" dirty="0">
                <a:sym typeface="Wingdings" pitchFamily="2" charset="2"/>
              </a:rPr>
              <a:t> 3,33  Fachoberschule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nach Berufsausbildung  Berufsoberschule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nach Einführungsklasse  Gymnasium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Nach Berufsausbildung und/oder Berufserfahrung  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Fachschulen, Fachakademien</a:t>
            </a:r>
            <a:endParaRPr lang="de-DE" altLang="de-DE" b="1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C34773-D33F-4874-B2B0-728B19D31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altLang="de-DE" b="1" u="sng" dirty="0" err="1"/>
              <a:t>Quabi</a:t>
            </a:r>
            <a:r>
              <a:rPr lang="de-DE" altLang="de-DE" b="1" u="sng" dirty="0"/>
              <a:t> (qualifizierter beruflicher Bildungsabschluss)</a:t>
            </a:r>
          </a:p>
          <a:p>
            <a:pPr>
              <a:buNone/>
            </a:pPr>
            <a:r>
              <a:rPr lang="de-DE" altLang="de-DE" b="1" dirty="0"/>
              <a:t>-	Voraussetzungen:</a:t>
            </a:r>
          </a:p>
          <a:p>
            <a:pPr>
              <a:buNone/>
            </a:pPr>
            <a:r>
              <a:rPr lang="de-DE" altLang="de-DE" b="1" dirty="0"/>
              <a:t>	Quali, abgeschlossene Berufsausbildung mit 3,0</a:t>
            </a:r>
          </a:p>
          <a:p>
            <a:pPr>
              <a:buNone/>
            </a:pPr>
            <a:r>
              <a:rPr lang="de-DE" altLang="de-DE" b="1" dirty="0"/>
              <a:t>	Englisch 4 (Quali, Jahreszeugnis)</a:t>
            </a:r>
          </a:p>
          <a:p>
            <a:pPr>
              <a:buNone/>
            </a:pPr>
            <a:r>
              <a:rPr lang="de-DE" altLang="de-DE" b="1" dirty="0">
                <a:sym typeface="Wingdings" pitchFamily="2" charset="2"/>
              </a:rPr>
              <a:t>	 berechtigt zu den gleichen Anschlüssen wie der mittlere Schulabschluss</a:t>
            </a:r>
            <a:endParaRPr lang="de-DE" alt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85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F6460-E56B-4A0E-BDF9-36207310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Gründe für die Mittelschule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64D4D4-3332-4CC3-91D7-5251B78401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dirty="0"/>
              <a:t>weiterführende Schule</a:t>
            </a:r>
            <a:endParaRPr lang="de-DE" altLang="de-DE" sz="800" b="1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dirty="0"/>
              <a:t>grundlegende Allgemeinbildung</a:t>
            </a:r>
            <a:endParaRPr lang="de-DE" altLang="de-DE" sz="800" b="1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u="sng" dirty="0"/>
              <a:t>Klassenleiterprinzip</a:t>
            </a:r>
            <a:endParaRPr lang="de-DE" altLang="de-DE" sz="800" b="1" u="sng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dirty="0"/>
              <a:t>moderne Unterrichtsformen</a:t>
            </a:r>
            <a:endParaRPr lang="de-DE" altLang="de-DE" sz="800" b="1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u="sng" dirty="0"/>
              <a:t>differenziertes Angebot für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 u="sng" dirty="0"/>
              <a:t>leistungsfähigere und schwächere Schüler</a:t>
            </a:r>
            <a:endParaRPr lang="de-DE" altLang="de-DE" sz="800" b="1" u="sng" dirty="0"/>
          </a:p>
          <a:p>
            <a:pPr>
              <a:lnSpc>
                <a:spcPct val="120000"/>
              </a:lnSpc>
            </a:pPr>
            <a:endParaRPr lang="de-DE" altLang="de-DE" sz="800" b="1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de-DE" altLang="de-DE" b="1"/>
              <a:t>Lehrstoff wird intensiv </a:t>
            </a:r>
            <a:r>
              <a:rPr lang="de-DE" altLang="de-DE" b="1" dirty="0"/>
              <a:t>geübt und oft wiederholt</a:t>
            </a:r>
            <a:endParaRPr lang="de-DE" altLang="de-DE" sz="800" b="1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7641D4-530D-4309-9736-4B4B37928A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b="1" dirty="0"/>
              <a:t>praxisbezogene Lerninhalte</a:t>
            </a:r>
            <a:endParaRPr lang="de-DE" altLang="de-DE" sz="800" b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altLang="de-DE" sz="800" b="1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b="1" u="sng" dirty="0"/>
              <a:t>umfangreiche Hilfen bei der Berufsfindung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Möglichkeit der persönlichen Entfaltung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berufliche Orientierung durch Fachfächer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Kooperation mit beruflichen Instituten (Agentur für Arbeit, verschiedene Ausbildungsbetriebe, 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04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217A3-AE73-404F-843B-A11F4E22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5. 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67A92-AA97-438C-9F51-D10D38A6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b="1" dirty="0"/>
              <a:t>ermöglicht Kind- und begabungsgerechte Unterstützungsangebote und eventuelle Schullaufbahnkorrekturen</a:t>
            </a:r>
          </a:p>
          <a:p>
            <a:pPr>
              <a:lnSpc>
                <a:spcPct val="90000"/>
              </a:lnSpc>
            </a:pPr>
            <a:r>
              <a:rPr lang="de-DE" altLang="de-DE" b="1" dirty="0"/>
              <a:t>erhöht die Durchlässigkeit zwischen den Schularten</a:t>
            </a:r>
          </a:p>
          <a:p>
            <a:pPr>
              <a:lnSpc>
                <a:spcPct val="90000"/>
              </a:lnSpc>
            </a:pPr>
            <a:r>
              <a:rPr lang="de-DE" altLang="de-DE" b="1" dirty="0"/>
              <a:t>individuelle Fördermaßnahmen für einzelne Schüler/-innen </a:t>
            </a:r>
            <a:r>
              <a:rPr lang="de-DE" altLang="de-DE" b="1" dirty="0">
                <a:sym typeface="Wingdings" pitchFamily="2" charset="2"/>
              </a:rPr>
              <a:t> Ziel: Klassenziel erreichen oder für Übertritt in Gymnasium, Realschule, M-Zweig fördern in D, M, E</a:t>
            </a:r>
            <a:endParaRPr lang="de-DE" altLang="de-DE" b="1" dirty="0"/>
          </a:p>
          <a:p>
            <a:pPr>
              <a:lnSpc>
                <a:spcPct val="90000"/>
              </a:lnSpc>
            </a:pPr>
            <a:r>
              <a:rPr lang="de-DE" altLang="de-DE" b="1" dirty="0"/>
              <a:t>Förderstunden in Klasse 5 und 6</a:t>
            </a:r>
          </a:p>
          <a:p>
            <a:pPr>
              <a:buFontTx/>
              <a:buChar char="•"/>
            </a:pPr>
            <a:endParaRPr lang="de-DE" altLang="de-DE" b="1" u="sng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40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D90AA-AE08-439F-9319-78FA3B13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Mittelschule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25DFC9-39D9-4C8B-8E95-363C080A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Fach WiB (Wirtschaft und Beruf)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Arbeitsplatzerkundungen, Betriebserkundungen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Betriebspraktikum in der 8. und 9. Klasse (freiwillige in der Jgst. 7)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Enge Zusammenarbeit mit der Berufsberatung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Besuche im BIZ (Berufsinformationszentrum) München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Berufscoaching, Bewerbungstraining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Berufsmessen, Jobrallye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Zusammenarbeit mit der Berufsschule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de-DE" altLang="de-DE" b="1" dirty="0"/>
              <a:t> Zusammenarbeit mit der Agentur für Arbeit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B9E2D56-21BA-4FCB-84B8-7A5E40DD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599" y="1289050"/>
            <a:ext cx="7704138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600" b="1" dirty="0"/>
              <a:t>Hilfen bei der Berufswahl</a:t>
            </a:r>
          </a:p>
        </p:txBody>
      </p:sp>
    </p:spTree>
    <p:extLst>
      <p:ext uri="{BB962C8B-B14F-4D97-AF65-F5344CB8AC3E}">
        <p14:creationId xmlns:p14="http://schemas.microsoft.com/office/powerpoint/2010/main" val="12224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1925D-829F-408A-8641-BD842EAF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Mittelschule- Berufsorientierung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88C7BA-3095-4A52-A1A4-3B479C902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endParaRPr lang="de-DE" altLang="de-DE" sz="800" b="1" u="sng" dirty="0"/>
          </a:p>
          <a:p>
            <a:pPr>
              <a:lnSpc>
                <a:spcPct val="90000"/>
              </a:lnSpc>
              <a:buNone/>
            </a:pPr>
            <a:r>
              <a:rPr lang="de-DE" altLang="de-DE" b="1" dirty="0"/>
              <a:t>Praxisorientierter Unterrichtsansatz: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Betriebsbesichtigungen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Betriebserkundungen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Betriebspraktika</a:t>
            </a:r>
          </a:p>
          <a:p>
            <a:pPr>
              <a:lnSpc>
                <a:spcPct val="90000"/>
              </a:lnSpc>
              <a:buNone/>
            </a:pPr>
            <a:endParaRPr lang="de-DE" altLang="de-DE" sz="800" dirty="0"/>
          </a:p>
          <a:p>
            <a:pPr>
              <a:lnSpc>
                <a:spcPct val="90000"/>
              </a:lnSpc>
              <a:buNone/>
            </a:pPr>
            <a:r>
              <a:rPr lang="de-DE" altLang="de-DE" b="1" dirty="0"/>
              <a:t>Berufsorientierende Zweige: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Technik/Wirtschaft/Soziales</a:t>
            </a:r>
          </a:p>
          <a:p>
            <a:pPr>
              <a:lnSpc>
                <a:spcPct val="90000"/>
              </a:lnSpc>
              <a:buNone/>
            </a:pPr>
            <a:endParaRPr lang="de-DE" altLang="de-DE" sz="800" dirty="0"/>
          </a:p>
          <a:p>
            <a:pPr>
              <a:lnSpc>
                <a:spcPct val="90000"/>
              </a:lnSpc>
              <a:buNone/>
            </a:pPr>
            <a:r>
              <a:rPr lang="de-DE" altLang="de-DE" b="1" dirty="0"/>
              <a:t>Systematische Zusammenarbeit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Mittelschule – Berufsschule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Mittelschule – Wirtschaft </a:t>
            </a:r>
          </a:p>
          <a:p>
            <a:pPr>
              <a:lnSpc>
                <a:spcPct val="90000"/>
              </a:lnSpc>
              <a:buNone/>
            </a:pPr>
            <a:r>
              <a:rPr lang="de-DE" altLang="de-DE" dirty="0"/>
              <a:t>Mittelschule – Arbeitsagentur</a:t>
            </a:r>
            <a:r>
              <a:rPr lang="de-DE" altLang="de-DE" b="1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1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24EAA-1448-401A-B1BB-A8D925CC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Schulleben an der Mittelschule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3350AC-C1EC-458B-94C0-D01420A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Offener Ganztagszug in den Jgst. 5 und 6</a:t>
            </a:r>
          </a:p>
          <a:p>
            <a:r>
              <a:rPr lang="de-DE" dirty="0"/>
              <a:t>Musikangebote (Band) in den Jgst. 5 und 6</a:t>
            </a:r>
          </a:p>
          <a:p>
            <a:r>
              <a:rPr lang="de-DE" dirty="0"/>
              <a:t>Projekte zur Lebenswirklichkeit (Alltag) z.B. gesunde Ernährung, Verbraucherschutz, Bauernhof</a:t>
            </a:r>
          </a:p>
          <a:p>
            <a:r>
              <a:rPr lang="de-DE" dirty="0"/>
              <a:t>Praxistage - Mittelschultag</a:t>
            </a:r>
          </a:p>
          <a:p>
            <a:r>
              <a:rPr lang="de-DE" dirty="0"/>
              <a:t>Bewerbertage und Ausbildungstage</a:t>
            </a:r>
          </a:p>
          <a:p>
            <a:r>
              <a:rPr lang="de-DE" dirty="0"/>
              <a:t>Arbeitsgemeinschaften wie Tastschreiben und Wirtschaft</a:t>
            </a:r>
          </a:p>
          <a:p>
            <a:r>
              <a:rPr lang="de-DE" dirty="0"/>
              <a:t>Schullandheimfahrten</a:t>
            </a:r>
          </a:p>
          <a:p>
            <a:r>
              <a:rPr lang="de-DE" dirty="0"/>
              <a:t>Schulprofil (siehe Homepage www.gms-lochham.de)</a:t>
            </a:r>
          </a:p>
        </p:txBody>
      </p:sp>
    </p:spTree>
    <p:extLst>
      <p:ext uri="{BB962C8B-B14F-4D97-AF65-F5344CB8AC3E}">
        <p14:creationId xmlns:p14="http://schemas.microsoft.com/office/powerpoint/2010/main" val="177758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D95ED-D9D2-46DB-A113-BDB10358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Praxisklassen an bestimmten Mittelschulen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5FF2C3-D6A4-4458-A052-2A809FC1E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Ziel: </a:t>
            </a:r>
            <a:r>
              <a:rPr lang="de-DE" sz="1200" dirty="0"/>
              <a:t>Vorrangiges Ziel der P9 ist es, die Schülerinnen und Schüler durch eine spezifische Förderung mit hohen berufsbezogenen Praxisanteilen zu einer positiven Lern- und Arbeitshaltung zu führen. Die Praxisklasse bietet die Möglichkeit über eine theorieentlastete Abschlussprüfung den einfachen Abschluss der Mittelschule zu erreichen.</a:t>
            </a:r>
          </a:p>
          <a:p>
            <a:r>
              <a:rPr lang="de-DE" dirty="0"/>
              <a:t>Grundlagen für den Unterricht sind: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ausgewählte Bereiche des Lehrplans für die Mittelschule,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die Überprüfung des Lernstandes bei den Schülern,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die auf die Klasse und ihre Leistungsmöglichkeiten bezogene Jahresplanung,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eine unmittelbare Verzahnung von Praxis und Unterricht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94CC27-A48F-4683-B8FC-B8F4A969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039091"/>
            <a:ext cx="4251457" cy="500227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Praxis: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praktische Fähigkeiten und Neigungen erproben,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unter Anleitung von Fachleuten in verschiedenen Bereichen praktische Tätigkeiten ausüben,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Arbeitsergebnisse als Erfolge erleben,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100" dirty="0"/>
              <a:t>Konsequenzen für die eigene Berufswahl treffen können.</a:t>
            </a:r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marL="457200" lvl="1" indent="0">
              <a:buNone/>
            </a:pPr>
            <a:endParaRPr lang="de-DE" sz="1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000" dirty="0"/>
              <a:t>Der Praxistag wird blockweise in 6-8 Praxiswochen über das Schuljahr verteilt umgesetzt. Die praktische Tätigkeit an einem Praxistag umfasst bis zu 8 Vollstunden</a:t>
            </a:r>
            <a:endParaRPr lang="de-DE" sz="700" dirty="0"/>
          </a:p>
          <a:p>
            <a:r>
              <a:rPr lang="de-DE" dirty="0"/>
              <a:t>Zeugnis</a:t>
            </a:r>
            <a:r>
              <a:rPr lang="de-DE" sz="1050" dirty="0"/>
              <a:t>: Die Schüler erhalten ein Jahreszeugnis ohne Vorrückungsvermerk mit einer Bewertung in den Fächern Religion/ Ethik, Deutsch, Mathematik, Sachunterricht, Sport und einen ausführlichen Bericht über soziales Verhalten, Lernverhalten und Leistungsstand im Unterricht der Schule und in der Praxis. </a:t>
            </a:r>
            <a:endParaRPr lang="de-DE" dirty="0"/>
          </a:p>
        </p:txBody>
      </p:sp>
      <p:pic>
        <p:nvPicPr>
          <p:cNvPr id="7" name="Grafik 6" descr="Ein Bild, das Screenshot, Text enthält.&#10;&#10;Automatisch generierte Beschreibung">
            <a:extLst>
              <a:ext uri="{FF2B5EF4-FFF2-40B4-BE49-F238E27FC236}">
                <a16:creationId xmlns:a16="http://schemas.microsoft.com/office/drawing/2014/main" id="{FCB8B9CE-0456-4E6F-9016-214E462B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76" y="2713037"/>
            <a:ext cx="30003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2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9191E-5A4B-47A0-8BDF-92F0BA09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Übertrittsvoraussetzungen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70AEF8-1462-42EB-9F6E-F61F444CB5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Übertritt M-Zug</a:t>
            </a:r>
          </a:p>
          <a:p>
            <a:r>
              <a:rPr lang="de-DE" dirty="0"/>
              <a:t>6. Klasse: Schnitt 2,66 in den Fächern Mathe-Deutsch-Englisch</a:t>
            </a:r>
          </a:p>
          <a:p>
            <a:r>
              <a:rPr lang="de-DE" dirty="0"/>
              <a:t>7. Klasse: Schnitt 2,33 in den Fächern Mathe-Deutsch-Englisch</a:t>
            </a:r>
          </a:p>
          <a:p>
            <a:r>
              <a:rPr lang="de-DE" dirty="0"/>
              <a:t>8. Klasse: Schnitt 2,33 in den Fächern Mathe-Deutsch-Englisch</a:t>
            </a:r>
          </a:p>
          <a:p>
            <a:r>
              <a:rPr lang="de-DE" dirty="0"/>
              <a:t>9. Klasse: Schnitt 2,33 im Qualifizierenden Mittelschulabschluss; Schnitt 2,5 in der V1 und V2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0EB6B7-9AF7-40E6-B4FC-F8E344A94A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Übertritt an die Realschule oder das Gymnasium</a:t>
            </a:r>
          </a:p>
          <a:p>
            <a:r>
              <a:rPr lang="de-DE" dirty="0"/>
              <a:t>5. Klasse: Schnitt 2,0 in den Fächern Mathe-Deutsch (Gymnasium); Schnitt 2,5 in den Fächern Mathe-Deutsch (Realschule)</a:t>
            </a:r>
          </a:p>
          <a:p>
            <a:r>
              <a:rPr lang="de-DE" dirty="0"/>
              <a:t>6. Klasse: Aufnahmeprüfung für das Gymnasium; Schnitt 2,0 in den Fächern Mathe-Deutsch-Englisch (Realschule)</a:t>
            </a:r>
          </a:p>
          <a:p>
            <a:r>
              <a:rPr lang="de-DE" dirty="0"/>
              <a:t>7./8./9. Klasse: Schnitt 2,0 in den Fächern Mathe-Deutsch-Englisch + Probezeit muss bestanden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777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FE7240C-1E59-4803-8131-C8E85599F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394" y="480060"/>
            <a:ext cx="8807449" cy="57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06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Breitbild</PresentationFormat>
  <Paragraphs>115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Symbol</vt:lpstr>
      <vt:lpstr>Trebuchet MS</vt:lpstr>
      <vt:lpstr>Wingdings</vt:lpstr>
      <vt:lpstr>Wingdings 3</vt:lpstr>
      <vt:lpstr>Facette</vt:lpstr>
      <vt:lpstr>Mittelschule Lochham</vt:lpstr>
      <vt:lpstr>Gründe für die Mittelschule</vt:lpstr>
      <vt:lpstr>5. Klasse</vt:lpstr>
      <vt:lpstr>Mittelschule</vt:lpstr>
      <vt:lpstr>Mittelschule- Berufsorientierung</vt:lpstr>
      <vt:lpstr>Schulleben an der Mittelschule</vt:lpstr>
      <vt:lpstr>Praxisklassen an bestimmten Mittelschulen</vt:lpstr>
      <vt:lpstr>Übertrittsvoraussetzungen </vt:lpstr>
      <vt:lpstr>PowerPoint-Präsentation</vt:lpstr>
      <vt:lpstr>Abschlüsse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</dc:title>
  <dc:creator>Büro GMS</dc:creator>
  <cp:lastModifiedBy>Nicola Lachner</cp:lastModifiedBy>
  <cp:revision>5</cp:revision>
  <dcterms:created xsi:type="dcterms:W3CDTF">2019-07-08T12:46:42Z</dcterms:created>
  <dcterms:modified xsi:type="dcterms:W3CDTF">2021-10-13T06:22:07Z</dcterms:modified>
</cp:coreProperties>
</file>