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02ED35-04A4-467B-8E85-7ABB6FC68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Mittelschule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7C2D3D0E-A28E-4D56-AD89-7C98D84BB2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04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A32386-9909-4155-AB5D-05955CD7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Abschlüsse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555B56E-715D-47EB-936B-9467125129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altLang="de-DE" b="1" u="sng" dirty="0"/>
              <a:t>Erfolgreicher Mittelschulabschluss</a:t>
            </a:r>
          </a:p>
          <a:p>
            <a:pPr>
              <a:buNone/>
            </a:pPr>
            <a:endParaRPr lang="de-DE" altLang="de-DE" b="1" dirty="0"/>
          </a:p>
          <a:p>
            <a:r>
              <a:rPr lang="de-DE" altLang="de-DE" b="1" u="sng" dirty="0"/>
              <a:t>Qualifizierender Mittelschulabschluss (</a:t>
            </a:r>
            <a:r>
              <a:rPr lang="de-DE" altLang="de-DE" b="1" u="sng" dirty="0" err="1"/>
              <a:t>Quali</a:t>
            </a:r>
            <a:r>
              <a:rPr lang="de-DE" altLang="de-DE" b="1" u="sng" dirty="0"/>
              <a:t>)</a:t>
            </a:r>
          </a:p>
          <a:p>
            <a:pPr>
              <a:buNone/>
            </a:pPr>
            <a:r>
              <a:rPr lang="de-DE" altLang="de-DE" b="1" dirty="0"/>
              <a:t>	(besondere Leistungsfeststellung </a:t>
            </a:r>
          </a:p>
          <a:p>
            <a:pPr>
              <a:buNone/>
            </a:pPr>
            <a:r>
              <a:rPr lang="de-DE" altLang="de-DE" b="1" dirty="0"/>
              <a:t>	am Ende der 9. Klasse)</a:t>
            </a:r>
          </a:p>
          <a:p>
            <a:r>
              <a:rPr lang="de-DE" altLang="de-DE" b="1" u="sng" dirty="0"/>
              <a:t>Mittlerer Schulabschluss</a:t>
            </a:r>
          </a:p>
          <a:p>
            <a:pPr>
              <a:buNone/>
            </a:pPr>
            <a:r>
              <a:rPr lang="de-DE" altLang="de-DE" b="1" dirty="0"/>
              <a:t>	Besuch der M-Klassen bis zur 10. Kl.</a:t>
            </a:r>
          </a:p>
          <a:p>
            <a:pPr>
              <a:buNone/>
            </a:pPr>
            <a:r>
              <a:rPr lang="de-DE" altLang="de-DE" b="1" dirty="0"/>
              <a:t>	D, M, E </a:t>
            </a:r>
            <a:r>
              <a:rPr lang="de-DE" altLang="de-DE" b="1" dirty="0">
                <a:sym typeface="Wingdings" pitchFamily="2" charset="2"/>
              </a:rPr>
              <a:t> 3,33  Fachoberschule</a:t>
            </a:r>
          </a:p>
          <a:p>
            <a:pPr>
              <a:buNone/>
            </a:pPr>
            <a:r>
              <a:rPr lang="de-DE" altLang="de-DE" b="1" dirty="0">
                <a:sym typeface="Wingdings" pitchFamily="2" charset="2"/>
              </a:rPr>
              <a:t>	nach Berufsausbildung  Berufsoberschule</a:t>
            </a:r>
          </a:p>
          <a:p>
            <a:pPr>
              <a:buNone/>
            </a:pPr>
            <a:r>
              <a:rPr lang="de-DE" altLang="de-DE" b="1" dirty="0">
                <a:sym typeface="Wingdings" pitchFamily="2" charset="2"/>
              </a:rPr>
              <a:t>	nach Einführungsklasse  Gymnasium</a:t>
            </a:r>
          </a:p>
          <a:p>
            <a:pPr>
              <a:buNone/>
            </a:pPr>
            <a:r>
              <a:rPr lang="de-DE" altLang="de-DE" b="1" dirty="0">
                <a:sym typeface="Wingdings" pitchFamily="2" charset="2"/>
              </a:rPr>
              <a:t>	Nach Berufsausbildung und/oder Berufserfahrung  </a:t>
            </a:r>
          </a:p>
          <a:p>
            <a:pPr>
              <a:buNone/>
            </a:pPr>
            <a:r>
              <a:rPr lang="de-DE" altLang="de-DE" b="1" dirty="0">
                <a:sym typeface="Wingdings" pitchFamily="2" charset="2"/>
              </a:rPr>
              <a:t>	Fachschulen, Fachakademien</a:t>
            </a:r>
            <a:endParaRPr lang="de-DE" altLang="de-DE" b="1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95C34773-D33F-4874-B2B0-728B19D31E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altLang="de-DE" b="1" u="sng" dirty="0" err="1"/>
              <a:t>Quabi</a:t>
            </a:r>
            <a:r>
              <a:rPr lang="de-DE" altLang="de-DE" b="1" u="sng" dirty="0"/>
              <a:t> (qualifizierter beruflicher Bildungsabschluss)</a:t>
            </a:r>
          </a:p>
          <a:p>
            <a:pPr>
              <a:buNone/>
            </a:pPr>
            <a:r>
              <a:rPr lang="de-DE" altLang="de-DE" b="1" dirty="0"/>
              <a:t>-	Voraussetzungen:</a:t>
            </a:r>
          </a:p>
          <a:p>
            <a:pPr>
              <a:buNone/>
            </a:pPr>
            <a:r>
              <a:rPr lang="de-DE" altLang="de-DE" b="1" dirty="0"/>
              <a:t>	</a:t>
            </a:r>
            <a:r>
              <a:rPr lang="de-DE" altLang="de-DE" b="1" dirty="0" err="1"/>
              <a:t>Quali</a:t>
            </a:r>
            <a:r>
              <a:rPr lang="de-DE" altLang="de-DE" b="1" dirty="0"/>
              <a:t>, abgeschlossene Berufsausbildung mit 3,0</a:t>
            </a:r>
          </a:p>
          <a:p>
            <a:pPr>
              <a:buNone/>
            </a:pPr>
            <a:r>
              <a:rPr lang="de-DE" altLang="de-DE" b="1" dirty="0"/>
              <a:t>	Englisch 4 (</a:t>
            </a:r>
            <a:r>
              <a:rPr lang="de-DE" altLang="de-DE" b="1" dirty="0" err="1"/>
              <a:t>Quali</a:t>
            </a:r>
            <a:r>
              <a:rPr lang="de-DE" altLang="de-DE" b="1" dirty="0"/>
              <a:t>, Jahreszeugnis)</a:t>
            </a:r>
          </a:p>
          <a:p>
            <a:pPr>
              <a:buNone/>
            </a:pPr>
            <a:r>
              <a:rPr lang="de-DE" altLang="de-DE" b="1" dirty="0">
                <a:sym typeface="Wingdings" pitchFamily="2" charset="2"/>
              </a:rPr>
              <a:t>	 </a:t>
            </a:r>
            <a:r>
              <a:rPr lang="de-DE" altLang="de-DE" b="1" dirty="0" smtClean="0">
                <a:sym typeface="Wingdings" pitchFamily="2" charset="2"/>
              </a:rPr>
              <a:t>berechtigt </a:t>
            </a:r>
            <a:r>
              <a:rPr lang="de-DE" altLang="de-DE" b="1" dirty="0">
                <a:sym typeface="Wingdings" pitchFamily="2" charset="2"/>
              </a:rPr>
              <a:t>zu den gleichen Anschlüssen wie der mittlere Schulabschluss</a:t>
            </a:r>
            <a:endParaRPr lang="de-DE" alt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85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FF6460-E56B-4A0E-BDF9-36207310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Gründe für die Mittelschule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B64D4D4-3332-4CC3-91D7-5251B78401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 dirty="0"/>
              <a:t>weiterführende Schule</a:t>
            </a:r>
            <a:endParaRPr lang="de-DE" altLang="de-DE" sz="800" b="1" dirty="0"/>
          </a:p>
          <a:p>
            <a:pPr>
              <a:lnSpc>
                <a:spcPct val="120000"/>
              </a:lnSpc>
            </a:pPr>
            <a:endParaRPr lang="de-DE" altLang="de-DE" sz="800" b="1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 dirty="0"/>
              <a:t>grundlegende Allgemeinbildung</a:t>
            </a:r>
            <a:endParaRPr lang="de-DE" altLang="de-DE" sz="800" b="1" dirty="0"/>
          </a:p>
          <a:p>
            <a:pPr>
              <a:lnSpc>
                <a:spcPct val="120000"/>
              </a:lnSpc>
            </a:pPr>
            <a:endParaRPr lang="de-DE" altLang="de-DE" sz="800" b="1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 u="sng" dirty="0"/>
              <a:t>Klassenleiterprinzip</a:t>
            </a:r>
            <a:endParaRPr lang="de-DE" altLang="de-DE" sz="800" b="1" u="sng" dirty="0"/>
          </a:p>
          <a:p>
            <a:pPr>
              <a:lnSpc>
                <a:spcPct val="120000"/>
              </a:lnSpc>
            </a:pPr>
            <a:endParaRPr lang="de-DE" altLang="de-DE" sz="800" b="1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 dirty="0"/>
              <a:t>moderne Unterrichtsformen</a:t>
            </a:r>
            <a:endParaRPr lang="de-DE" altLang="de-DE" sz="800" b="1" dirty="0"/>
          </a:p>
          <a:p>
            <a:pPr>
              <a:lnSpc>
                <a:spcPct val="120000"/>
              </a:lnSpc>
            </a:pPr>
            <a:endParaRPr lang="de-DE" altLang="de-DE" sz="800" b="1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 u="sng" dirty="0"/>
              <a:t>differenziertes Angebot für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 u="sng" dirty="0"/>
              <a:t>leistungsfähigere und schwächere Schüler</a:t>
            </a:r>
            <a:endParaRPr lang="de-DE" altLang="de-DE" sz="800" b="1" u="sng" dirty="0"/>
          </a:p>
          <a:p>
            <a:pPr>
              <a:lnSpc>
                <a:spcPct val="120000"/>
              </a:lnSpc>
            </a:pPr>
            <a:endParaRPr lang="de-DE" altLang="de-DE" sz="800" b="1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/>
              <a:t>Lehrstoff </a:t>
            </a:r>
            <a:r>
              <a:rPr lang="de-DE" altLang="de-DE" b="1" smtClean="0"/>
              <a:t>wird intensiv </a:t>
            </a:r>
            <a:r>
              <a:rPr lang="de-DE" altLang="de-DE" b="1" dirty="0"/>
              <a:t>geübt und oft wiederholt</a:t>
            </a:r>
            <a:endParaRPr lang="de-DE" altLang="de-DE" sz="800" b="1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917641D4-530D-4309-9736-4B4B37928A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b="1" dirty="0" smtClean="0"/>
              <a:t>praxisbezogene </a:t>
            </a:r>
            <a:r>
              <a:rPr lang="de-DE" altLang="de-DE" b="1" dirty="0"/>
              <a:t>Lerninhalte</a:t>
            </a:r>
            <a:endParaRPr lang="de-DE" altLang="de-DE" sz="800" b="1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altLang="de-DE" sz="800" b="1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b="1" u="sng" dirty="0" smtClean="0"/>
              <a:t>umfangreiche </a:t>
            </a:r>
            <a:r>
              <a:rPr lang="de-DE" altLang="de-DE" b="1" u="sng" dirty="0"/>
              <a:t>Hilfen bei der Berufsfindung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Möglichkeit der persönlichen Entfaltung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b</a:t>
            </a:r>
            <a:r>
              <a:rPr lang="de-DE" dirty="0" smtClean="0"/>
              <a:t>erufliche </a:t>
            </a:r>
            <a:r>
              <a:rPr lang="de-DE" dirty="0"/>
              <a:t>Orientierung durch Fachfächer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Kooperation mit beruflichen Instituten (Agentur für Arbeit, verschiedene Ausbildungsbetriebe, …)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304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1217A3-AE73-404F-843B-A11F4E22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5. Klasse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3A67A92-AA97-438C-9F51-D10D38A6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b="1" dirty="0"/>
              <a:t>e</a:t>
            </a:r>
            <a:r>
              <a:rPr lang="de-DE" altLang="de-DE" b="1" dirty="0" smtClean="0"/>
              <a:t>rmöglicht </a:t>
            </a:r>
            <a:r>
              <a:rPr lang="de-DE" altLang="de-DE" b="1" dirty="0" err="1"/>
              <a:t>kind</a:t>
            </a:r>
            <a:r>
              <a:rPr lang="de-DE" altLang="de-DE" b="1" dirty="0"/>
              <a:t>- und begabungsgerechte Unterstützungsangebote und eventuelle Schullaufbahnkorrekturen</a:t>
            </a:r>
          </a:p>
          <a:p>
            <a:pPr>
              <a:lnSpc>
                <a:spcPct val="90000"/>
              </a:lnSpc>
            </a:pPr>
            <a:r>
              <a:rPr lang="de-DE" altLang="de-DE" b="1" dirty="0"/>
              <a:t>e</a:t>
            </a:r>
            <a:r>
              <a:rPr lang="de-DE" altLang="de-DE" b="1" dirty="0" smtClean="0"/>
              <a:t>rhöht </a:t>
            </a:r>
            <a:r>
              <a:rPr lang="de-DE" altLang="de-DE" b="1" dirty="0"/>
              <a:t>die Durchlässigkeit zwischen den Schularten</a:t>
            </a:r>
          </a:p>
          <a:p>
            <a:pPr>
              <a:lnSpc>
                <a:spcPct val="90000"/>
              </a:lnSpc>
            </a:pPr>
            <a:r>
              <a:rPr lang="de-DE" altLang="de-DE" b="1" dirty="0"/>
              <a:t>i</a:t>
            </a:r>
            <a:r>
              <a:rPr lang="de-DE" altLang="de-DE" b="1" dirty="0" smtClean="0"/>
              <a:t>ndividuelle </a:t>
            </a:r>
            <a:r>
              <a:rPr lang="de-DE" altLang="de-DE" b="1" dirty="0"/>
              <a:t>Fördermaßnahmen für einzelne Schüler/-innen </a:t>
            </a:r>
            <a:r>
              <a:rPr lang="de-DE" altLang="de-DE" b="1" dirty="0">
                <a:sym typeface="Wingdings" pitchFamily="2" charset="2"/>
              </a:rPr>
              <a:t> Ziel: Klassenziel </a:t>
            </a:r>
            <a:r>
              <a:rPr lang="de-DE" altLang="de-DE" b="1" dirty="0" smtClean="0">
                <a:sym typeface="Wingdings" pitchFamily="2" charset="2"/>
              </a:rPr>
              <a:t>erreichen </a:t>
            </a:r>
            <a:r>
              <a:rPr lang="de-DE" altLang="de-DE" b="1" dirty="0">
                <a:sym typeface="Wingdings" pitchFamily="2" charset="2"/>
              </a:rPr>
              <a:t>oder für Übertritt in Gymnasium, Realschule, M-Zweig fördern in D, M, E</a:t>
            </a:r>
            <a:endParaRPr lang="de-DE" altLang="de-DE" b="1" dirty="0"/>
          </a:p>
          <a:p>
            <a:pPr>
              <a:lnSpc>
                <a:spcPct val="90000"/>
              </a:lnSpc>
            </a:pPr>
            <a:r>
              <a:rPr lang="de-DE" altLang="de-DE" b="1" dirty="0"/>
              <a:t>Förderstunden in Klasse 5 und 6</a:t>
            </a:r>
          </a:p>
          <a:p>
            <a:pPr>
              <a:buFontTx/>
              <a:buChar char="•"/>
            </a:pPr>
            <a:endParaRPr lang="de-DE" altLang="de-DE" b="1" u="sng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40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15D90AA-AE08-439F-9319-78FA3B13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Mittelschule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625DFC9-39D9-4C8B-8E95-363C080AA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Fach AWT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Arbeitsplatzerkundungen, Betriebserkundungen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Betriebspraktikum in der 8. und 9. Klasse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Enge Zusammenarbeit mit der Berufsberatung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Besuche im BIZ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Berufscoaching, Bewerbungstraining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Berufsmessen, Jobrallye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Zusammenarbeit mit der Berufsschule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Zusammenarbeit mit der Agentur für Arbeit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CB9E2D56-21BA-4FCB-84B8-7A5E40DDB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599" y="1289050"/>
            <a:ext cx="7704138" cy="6413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 b="1" dirty="0"/>
              <a:t>Hilfen bei der Berufswahl</a:t>
            </a:r>
          </a:p>
        </p:txBody>
      </p:sp>
    </p:spTree>
    <p:extLst>
      <p:ext uri="{BB962C8B-B14F-4D97-AF65-F5344CB8AC3E}">
        <p14:creationId xmlns:p14="http://schemas.microsoft.com/office/powerpoint/2010/main" val="122240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061925D-829F-408A-8641-BD842EAF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Mittelschule- Berufsorientierung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088C7BA-3095-4A52-A1A4-3B479C902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endParaRPr lang="de-DE" altLang="de-DE" sz="800" b="1" u="sng" dirty="0"/>
          </a:p>
          <a:p>
            <a:pPr>
              <a:lnSpc>
                <a:spcPct val="90000"/>
              </a:lnSpc>
              <a:buNone/>
            </a:pPr>
            <a:r>
              <a:rPr lang="de-DE" altLang="de-DE" b="1" dirty="0"/>
              <a:t>Praxisorientierter Unterrichtsansatz: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Betriebsbesichtigungen 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Betriebserkundungen 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Betriebspraktika</a:t>
            </a:r>
          </a:p>
          <a:p>
            <a:pPr>
              <a:lnSpc>
                <a:spcPct val="90000"/>
              </a:lnSpc>
              <a:buNone/>
            </a:pPr>
            <a:endParaRPr lang="de-DE" altLang="de-DE" sz="800" dirty="0"/>
          </a:p>
          <a:p>
            <a:pPr>
              <a:lnSpc>
                <a:spcPct val="90000"/>
              </a:lnSpc>
              <a:buNone/>
            </a:pPr>
            <a:r>
              <a:rPr lang="de-DE" altLang="de-DE" b="1" dirty="0"/>
              <a:t>Berufsorientierende Zweige: 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Technik/Wirtschaft/Soziales</a:t>
            </a:r>
          </a:p>
          <a:p>
            <a:pPr>
              <a:lnSpc>
                <a:spcPct val="90000"/>
              </a:lnSpc>
              <a:buNone/>
            </a:pPr>
            <a:endParaRPr lang="de-DE" altLang="de-DE" sz="800" dirty="0"/>
          </a:p>
          <a:p>
            <a:pPr>
              <a:lnSpc>
                <a:spcPct val="90000"/>
              </a:lnSpc>
              <a:buNone/>
            </a:pPr>
            <a:r>
              <a:rPr lang="de-DE" altLang="de-DE" b="1" dirty="0"/>
              <a:t>Systematische Zusammenarbeit 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Mittelschule – Berufsschule 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Mittelschule – Wirtschaft 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Mittelschule – Arbeitsagentur</a:t>
            </a:r>
            <a:r>
              <a:rPr lang="de-DE" altLang="de-DE" b="1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71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324EAA-1448-401A-B1BB-A8D925CC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Schulleben an der Mittelschule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23350AC-C1EC-458B-94C0-D01420A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Praxisklasse</a:t>
            </a:r>
          </a:p>
          <a:p>
            <a:r>
              <a:rPr lang="de-DE" dirty="0"/>
              <a:t>Ganztagsklassen</a:t>
            </a:r>
          </a:p>
          <a:p>
            <a:r>
              <a:rPr lang="de-DE" dirty="0"/>
              <a:t>Kooperationsklassen</a:t>
            </a:r>
          </a:p>
          <a:p>
            <a:r>
              <a:rPr lang="de-DE" dirty="0"/>
              <a:t>Musik-Klasse</a:t>
            </a:r>
          </a:p>
          <a:p>
            <a:r>
              <a:rPr lang="de-DE" dirty="0"/>
              <a:t>Projekte</a:t>
            </a:r>
          </a:p>
          <a:p>
            <a:r>
              <a:rPr lang="de-DE" dirty="0"/>
              <a:t>Praxistage</a:t>
            </a:r>
          </a:p>
          <a:p>
            <a:r>
              <a:rPr lang="de-DE" dirty="0"/>
              <a:t>Bewerbertage</a:t>
            </a:r>
          </a:p>
          <a:p>
            <a:r>
              <a:rPr lang="de-DE" dirty="0" err="1"/>
              <a:t>AG‘s</a:t>
            </a:r>
            <a:endParaRPr lang="de-DE" dirty="0"/>
          </a:p>
          <a:p>
            <a:r>
              <a:rPr lang="de-DE" dirty="0"/>
              <a:t>Schullandheim</a:t>
            </a:r>
          </a:p>
          <a:p>
            <a:r>
              <a:rPr lang="de-DE" dirty="0"/>
              <a:t>Schulprofil</a:t>
            </a:r>
          </a:p>
        </p:txBody>
      </p:sp>
    </p:spTree>
    <p:extLst>
      <p:ext uri="{BB962C8B-B14F-4D97-AF65-F5344CB8AC3E}">
        <p14:creationId xmlns:p14="http://schemas.microsoft.com/office/powerpoint/2010/main" val="177758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F5D95ED-D9D2-46DB-A113-BDB10358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Praxisklasse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C75FF2C3-D6A4-4458-A052-2A809FC1EA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Ziel: </a:t>
            </a:r>
            <a:r>
              <a:rPr lang="de-DE" sz="1200" dirty="0"/>
              <a:t>Vorrangiges Ziel der P9 ist es, die Schülerinnen und Schüler durch eine spezifische Förderung mit hohen berufsbezogenen Praxisanteilen zu einer positiven Lern- und Arbeitshaltung zu führen. Die Praxisklasse bietet die Möglichkeit über eine theorieentlastete Abschlussprüfung den einfachen Abschluss der Mittelschule zu erreichen.</a:t>
            </a:r>
          </a:p>
          <a:p>
            <a:r>
              <a:rPr lang="de-DE" dirty="0"/>
              <a:t>Grundlagen für den Unterricht sind: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ausgewählte Bereiche des Lehrplans für die Mittelschule,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die Überprüfung des Lernstandes bei den Schülern,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die auf die Klasse und ihre Leistungsmöglichkeiten bezogene Jahresplanung,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eine unmittelbare Verzahnung von Praxis und Unterricht</a:t>
            </a:r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AC94CC27-A48F-4683-B8FC-B8F4A969C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1039091"/>
            <a:ext cx="4251457" cy="500227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Praxis: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praktische Fähigkeiten und Neigungen erproben,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unter Anleitung von Fachleuten in verschiedenen Bereichen praktische Tätigkeiten ausüben,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Arbeitsergebnisse als Erfolge erleben,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Konsequenzen für die eigene Berufswahl treffen können.</a:t>
            </a:r>
          </a:p>
          <a:p>
            <a:pPr marL="457200" lvl="1" indent="0">
              <a:buNone/>
            </a:pPr>
            <a:endParaRPr lang="de-DE" sz="1100" dirty="0"/>
          </a:p>
          <a:p>
            <a:pPr marL="457200" lvl="1" indent="0">
              <a:buNone/>
            </a:pPr>
            <a:endParaRPr lang="de-DE" sz="1100" dirty="0"/>
          </a:p>
          <a:p>
            <a:pPr marL="457200" lvl="1" indent="0">
              <a:buNone/>
            </a:pPr>
            <a:endParaRPr lang="de-DE" sz="1100" dirty="0"/>
          </a:p>
          <a:p>
            <a:pPr marL="457200" lvl="1" indent="0">
              <a:buNone/>
            </a:pPr>
            <a:endParaRPr lang="de-DE" sz="1100" dirty="0"/>
          </a:p>
          <a:p>
            <a:pPr marL="457200" lvl="1" indent="0">
              <a:buNone/>
            </a:pPr>
            <a:endParaRPr lang="de-DE" sz="1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000" dirty="0"/>
              <a:t>Der Praxistag wird blockweise in 6-8 Praxiswochen über das Schuljahr verteilt umgesetzt. Die praktische Tätigkeit an einem Praxistag umfasst bis zu 8 Vollstunden</a:t>
            </a:r>
            <a:endParaRPr lang="de-DE" sz="700" dirty="0"/>
          </a:p>
          <a:p>
            <a:r>
              <a:rPr lang="de-DE" dirty="0"/>
              <a:t>Zeugnis</a:t>
            </a:r>
            <a:r>
              <a:rPr lang="de-DE" sz="1050" dirty="0"/>
              <a:t>: Die Schüler erhalten ein Jahreszeugnis ohne Vorrückungsvermerk mit einer Bewertung in den Fächern Religion/ Ethik, Deutsch, Mathematik, Sachunterricht, Sport und einen ausführlichen Bericht über soziales Verhalten, Lernverhalten und Leistungsstand im Unterricht der Schule und in der Praxis. </a:t>
            </a:r>
            <a:endParaRPr lang="de-DE" dirty="0"/>
          </a:p>
        </p:txBody>
      </p:sp>
      <p:pic>
        <p:nvPicPr>
          <p:cNvPr id="7" name="Grafik 6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xmlns="" id="{FCB8B9CE-0456-4E6F-9016-214E462B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76" y="2713037"/>
            <a:ext cx="30003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2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489191E-5A4B-47A0-8BDF-92F0BA09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Übertrittsvoraussetzungen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170AEF8-1462-42EB-9F6E-F61F444CB5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Übertritt M-Zug</a:t>
            </a:r>
          </a:p>
          <a:p>
            <a:r>
              <a:rPr lang="de-DE" dirty="0"/>
              <a:t>6. Klasse: Schnitt 2,66 in den Fächern Mathe-Deutsch-Englisch</a:t>
            </a:r>
          </a:p>
          <a:p>
            <a:r>
              <a:rPr lang="de-DE" dirty="0"/>
              <a:t>7. Klasse: Schnitt 2,33 in den Fächern Mathe-Deutsch-Englisch</a:t>
            </a:r>
          </a:p>
          <a:p>
            <a:r>
              <a:rPr lang="de-DE" dirty="0"/>
              <a:t>8. Klasse: Schnitt 2,33 in den Fächern Mathe-Deutsch-Englisch</a:t>
            </a:r>
          </a:p>
          <a:p>
            <a:r>
              <a:rPr lang="de-DE" dirty="0"/>
              <a:t>9. Klasse: Schnitt 2,33 im Qualifizierenden Mittelschulabschluss; Schnitt 2,5 in der V1 und V2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B0EB6B7-9AF7-40E6-B4FC-F8E344A94A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Übertritt an die Realschule oder das Gymnasium</a:t>
            </a:r>
          </a:p>
          <a:p>
            <a:r>
              <a:rPr lang="de-DE" dirty="0"/>
              <a:t>5. Klasse: Schnitt 2,0 in den Fächern Mathe-Deutsch (Gymnasium); Schnitt 2,5 in den Fächern Mathe-Deutsch (Realschule)</a:t>
            </a:r>
          </a:p>
          <a:p>
            <a:r>
              <a:rPr lang="de-DE" dirty="0"/>
              <a:t>6. Klasse: Aufnahmeprüfung für das Gymnasium; Schnitt 2,0 in den Fächern Mathe-Deutsch-Englisch (Realschule)</a:t>
            </a:r>
          </a:p>
          <a:p>
            <a:r>
              <a:rPr lang="de-DE" dirty="0"/>
              <a:t>7./8./9. Klasse: Schnitt 2,0 in den Fächern Mathe-Deutsch-Englisch + Probezeit muss bestanden werden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777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4D026A2-7476-44B0-9648-BB98882F7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8F8FC21-0A44-4045-95A1-B7935DBC60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209B962-CD29-4D46-A7B0-10F6C7CF1C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CC8D40CF-4D47-411D-A8B7-0E4B29E98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9B48A2AD-5257-4384-A7F5-A1EE4E688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04C26DE3-844C-47DA-831E-E7D7BF617E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922D975E-0684-4AA6-9FB7-929B250D53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8ED5A9A-F0C7-4547-BC1E-22FC89BD2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2D743765-A245-4349-A5CE-4AB5F078F9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0AF7217B-D042-44D2-9FC7-71FAB6651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1CC9171B-8BEB-48B1-B9BE-E9584522D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FFE7240C-1E59-4803-8131-C8E85599F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394" y="480060"/>
            <a:ext cx="8807449" cy="57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706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Benutzerdefiniert</PresentationFormat>
  <Paragraphs>108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Facette</vt:lpstr>
      <vt:lpstr>Mittelschule</vt:lpstr>
      <vt:lpstr>Gründe für die Mittelschule</vt:lpstr>
      <vt:lpstr>5. Klasse</vt:lpstr>
      <vt:lpstr>Mittelschule</vt:lpstr>
      <vt:lpstr>Mittelschule- Berufsorientierung</vt:lpstr>
      <vt:lpstr>Schulleben an der Mittelschule</vt:lpstr>
      <vt:lpstr>Praxisklasse</vt:lpstr>
      <vt:lpstr>Übertrittsvoraussetzungen </vt:lpstr>
      <vt:lpstr>PowerPoint-Präsentation</vt:lpstr>
      <vt:lpstr>Abschlüsse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Mittelschule</dc:title>
  <dc:creator>Melanie Lambert</dc:creator>
  <cp:lastModifiedBy>Johannes Marko</cp:lastModifiedBy>
  <cp:revision>4</cp:revision>
  <dcterms:created xsi:type="dcterms:W3CDTF">2019-07-08T12:46:42Z</dcterms:created>
  <dcterms:modified xsi:type="dcterms:W3CDTF">2020-10-10T15:55:15Z</dcterms:modified>
</cp:coreProperties>
</file>